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1" r:id="rId3"/>
    <p:sldId id="266" r:id="rId4"/>
    <p:sldId id="264" r:id="rId5"/>
    <p:sldId id="273" r:id="rId6"/>
    <p:sldId id="265" r:id="rId7"/>
    <p:sldId id="267" r:id="rId8"/>
    <p:sldId id="268" r:id="rId9"/>
    <p:sldId id="269" r:id="rId10"/>
    <p:sldId id="270" r:id="rId11"/>
    <p:sldId id="271" r:id="rId12"/>
    <p:sldId id="272" r:id="rId13"/>
    <p:sldId id="274" r:id="rId14"/>
    <p:sldId id="276" r:id="rId15"/>
    <p:sldId id="277" r:id="rId16"/>
    <p:sldId id="275" r:id="rId17"/>
    <p:sldId id="278" r:id="rId18"/>
    <p:sldId id="282" r:id="rId19"/>
    <p:sldId id="279" r:id="rId20"/>
    <p:sldId id="280" r:id="rId21"/>
    <p:sldId id="281" r:id="rId22"/>
    <p:sldId id="289" r:id="rId23"/>
    <p:sldId id="284" r:id="rId24"/>
    <p:sldId id="288" r:id="rId25"/>
    <p:sldId id="291" r:id="rId26"/>
    <p:sldId id="285" r:id="rId27"/>
    <p:sldId id="290" r:id="rId28"/>
    <p:sldId id="287" r:id="rId29"/>
    <p:sldId id="286" r:id="rId30"/>
    <p:sldId id="259" r:id="rId31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63">
          <p15:clr>
            <a:srgbClr val="A4A3A4"/>
          </p15:clr>
        </p15:guide>
        <p15:guide id="2" pos="225">
          <p15:clr>
            <a:srgbClr val="A4A3A4"/>
          </p15:clr>
        </p15:guide>
        <p15:guide id="3" pos="10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403C"/>
    <a:srgbClr val="777877"/>
    <a:srgbClr val="BE3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51" autoAdjust="0"/>
  </p:normalViewPr>
  <p:slideViewPr>
    <p:cSldViewPr snapToGrid="0" snapToObjects="1" showGuides="1">
      <p:cViewPr>
        <p:scale>
          <a:sx n="121" d="100"/>
          <a:sy n="121" d="100"/>
        </p:scale>
        <p:origin x="-346" y="-24"/>
      </p:cViewPr>
      <p:guideLst>
        <p:guide orient="horz" pos="1063"/>
        <p:guide pos="225"/>
        <p:guide pos="10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9" d="100"/>
          <a:sy n="89" d="100"/>
        </p:scale>
        <p:origin x="286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4.png>
</file>

<file path=ppt/media/image17.png>
</file>

<file path=ppt/media/image19.png>
</file>

<file path=ppt/media/image2.jpeg>
</file>

<file path=ppt/media/image20.jpg>
</file>

<file path=ppt/media/image21.jpe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B3ED6-55C5-4CD3-9F47-2DA6321A519D}" type="slidenum">
              <a:rPr lang="fr-BE" smtClean="0"/>
              <a:t>‹nr.›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280452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BBP_PTT_Perspective_16-9-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1" cy="5143501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60668" y="1812131"/>
            <a:ext cx="7146615" cy="1102519"/>
          </a:xfrm>
        </p:spPr>
        <p:txBody>
          <a:bodyPr anchor="t" anchorCtr="0">
            <a:normAutofit/>
          </a:bodyPr>
          <a:lstStyle>
            <a:lvl1pPr algn="l">
              <a:defRPr sz="2800">
                <a:solidFill>
                  <a:srgbClr val="D6403C"/>
                </a:solidFill>
                <a:latin typeface="Arial"/>
                <a:cs typeface="Arial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60668" y="2914650"/>
            <a:ext cx="7146615" cy="131445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777877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 smtClean="0"/>
              <a:t>Cliquez pour modifier le style des sous-titres du masque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BBP_PTT_Perspective_16-9-2.jpg"/>
          <p:cNvPicPr>
            <a:picLocks noChangeAspect="1"/>
          </p:cNvPicPr>
          <p:nvPr userDrawn="1"/>
        </p:nvPicPr>
        <p:blipFill>
          <a:blip r:embed="rId2"/>
          <a:srcRect r="74312" b="83570"/>
          <a:stretch>
            <a:fillRect/>
          </a:stretch>
        </p:blipFill>
        <p:spPr>
          <a:xfrm>
            <a:off x="18878" y="4237312"/>
            <a:ext cx="2366277" cy="85132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2532" y="139818"/>
            <a:ext cx="7920000" cy="540000"/>
          </a:xfrm>
        </p:spPr>
        <p:txBody>
          <a:bodyPr anchor="t" anchorCtr="0">
            <a:normAutofit/>
          </a:bodyPr>
          <a:lstStyle>
            <a:lvl1pPr algn="l">
              <a:defRPr sz="2600">
                <a:solidFill>
                  <a:srgbClr val="D6403C"/>
                </a:solidFill>
                <a:latin typeface="Arial"/>
                <a:cs typeface="Arial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3264" y="685409"/>
            <a:ext cx="7919267" cy="3600000"/>
          </a:xfrm>
        </p:spPr>
        <p:txBody>
          <a:bodyPr/>
          <a:lstStyle>
            <a:lvl1pPr>
              <a:defRPr sz="2000">
                <a:solidFill>
                  <a:srgbClr val="777877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rgbClr val="777877"/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rgbClr val="777877"/>
                </a:solidFill>
                <a:latin typeface="Arial"/>
                <a:cs typeface="Arial"/>
              </a:defRPr>
            </a:lvl3pPr>
            <a:lvl4pPr>
              <a:defRPr sz="1600">
                <a:solidFill>
                  <a:srgbClr val="777877"/>
                </a:solidFill>
                <a:latin typeface="Arial"/>
                <a:cs typeface="Arial"/>
              </a:defRPr>
            </a:lvl4pPr>
            <a:lvl5pPr>
              <a:defRPr sz="1600">
                <a:solidFill>
                  <a:srgbClr val="777877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2800" y="140400"/>
            <a:ext cx="7920000" cy="540000"/>
          </a:xfrm>
        </p:spPr>
        <p:txBody>
          <a:bodyPr vert="horz" lIns="91440" tIns="45720" rIns="91440" bIns="4572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fr-FR" sz="2600" kern="1200">
                <a:solidFill>
                  <a:srgbClr val="D6403C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62800" y="680400"/>
            <a:ext cx="3960000" cy="3600000"/>
          </a:xfrm>
        </p:spPr>
        <p:txBody>
          <a:bodyPr vert="horz" lIns="91440" tIns="45720" rIns="91440" bIns="45720" rtlCol="0">
            <a:normAutofit/>
          </a:bodyPr>
          <a:lstStyle>
            <a:lvl1pPr algn="l" defTabSz="457200" rtl="0" eaLnBrk="1" latinLnBrk="0" hangingPunct="1">
              <a:spcBef>
                <a:spcPct val="20000"/>
              </a:spcBef>
              <a:buFont typeface="Arial"/>
              <a:defRPr lang="fr-FR" sz="20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1pPr>
            <a:lvl2pPr algn="l" defTabSz="457200" rtl="0" eaLnBrk="1" latinLnBrk="0" hangingPunct="1">
              <a:spcBef>
                <a:spcPct val="20000"/>
              </a:spcBef>
              <a:buFont typeface="Arial"/>
              <a:defRPr lang="fr-FR" sz="18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2pPr>
            <a:lvl3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3pPr>
            <a:lvl4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4pPr>
            <a:lvl5pPr algn="l" defTabSz="457200" rtl="0" eaLnBrk="1" latinLnBrk="0" hangingPunct="1">
              <a:spcBef>
                <a:spcPct val="20000"/>
              </a:spcBef>
              <a:buFont typeface="Arial"/>
              <a:defRPr lang="fr-FR" sz="1600" kern="120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453800" y="680400"/>
            <a:ext cx="3960000" cy="3600000"/>
          </a:xfrm>
        </p:spPr>
        <p:txBody>
          <a:bodyPr vert="horz" lIns="91440" tIns="45720" rIns="91440" bIns="45720" rtlCol="0">
            <a:normAutofit/>
          </a:bodyPr>
          <a:lstStyle>
            <a:lvl1pPr algn="l" defTabSz="457200" rtl="0" eaLnBrk="1" latinLnBrk="0" hangingPunct="1">
              <a:spcBef>
                <a:spcPct val="20000"/>
              </a:spcBef>
              <a:buFont typeface="Arial"/>
              <a:defRPr lang="fr-FR" sz="20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1pPr>
            <a:lvl2pPr algn="l" defTabSz="457200" rtl="0" eaLnBrk="1" latinLnBrk="0" hangingPunct="1">
              <a:spcBef>
                <a:spcPct val="20000"/>
              </a:spcBef>
              <a:buFont typeface="Arial"/>
              <a:defRPr lang="fr-FR" sz="18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2pPr>
            <a:lvl3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3pPr>
            <a:lvl4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4pPr>
            <a:lvl5pPr algn="l" defTabSz="457200" rtl="0" eaLnBrk="1" latinLnBrk="0" hangingPunct="1">
              <a:spcBef>
                <a:spcPct val="20000"/>
              </a:spcBef>
              <a:buFont typeface="Arial"/>
              <a:defRPr lang="fr-FR" sz="1600" kern="120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pic>
        <p:nvPicPr>
          <p:cNvPr id="8" name="Image 7" descr="BBP_PTT_Perspective_16-9-2.jpg"/>
          <p:cNvPicPr>
            <a:picLocks noChangeAspect="1"/>
          </p:cNvPicPr>
          <p:nvPr userDrawn="1"/>
        </p:nvPicPr>
        <p:blipFill>
          <a:blip r:embed="rId2"/>
          <a:srcRect r="74312" b="83570"/>
          <a:stretch>
            <a:fillRect/>
          </a:stretch>
        </p:blipFill>
        <p:spPr>
          <a:xfrm>
            <a:off x="18878" y="4237312"/>
            <a:ext cx="2366277" cy="85132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2800" y="140400"/>
            <a:ext cx="7920000" cy="540000"/>
          </a:xfrm>
        </p:spPr>
        <p:txBody>
          <a:bodyPr vert="horz" lIns="91440" tIns="45720" rIns="91440" bIns="45720" rtlCol="0" anchor="t" anchorCtr="0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fr-FR" sz="2600" kern="1200">
                <a:solidFill>
                  <a:srgbClr val="D6403C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62800" y="680400"/>
            <a:ext cx="3960000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rgbClr val="777877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62800" y="1160221"/>
            <a:ext cx="3960000" cy="3240000"/>
          </a:xfrm>
        </p:spPr>
        <p:txBody>
          <a:bodyPr vert="horz" lIns="91440" tIns="45720" rIns="91440" bIns="45720" rtlCol="0">
            <a:normAutofit/>
          </a:bodyPr>
          <a:lstStyle>
            <a:lvl1pPr algn="l" defTabSz="457200" rtl="0" eaLnBrk="1" latinLnBrk="0" hangingPunct="1">
              <a:spcBef>
                <a:spcPct val="20000"/>
              </a:spcBef>
              <a:buFont typeface="Arial"/>
              <a:defRPr lang="fr-FR" sz="18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1pPr>
            <a:lvl2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2pPr>
            <a:lvl3pPr algn="l" defTabSz="457200" rtl="0" eaLnBrk="1" latinLnBrk="0" hangingPunct="1">
              <a:spcBef>
                <a:spcPct val="20000"/>
              </a:spcBef>
              <a:buFont typeface="Arial"/>
              <a:defRPr lang="fr-FR" sz="14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3pPr>
            <a:lvl4pPr algn="l" defTabSz="457200" rtl="0" eaLnBrk="1" latinLnBrk="0" hangingPunct="1">
              <a:spcBef>
                <a:spcPct val="20000"/>
              </a:spcBef>
              <a:buFont typeface="Arial"/>
              <a:defRPr lang="fr-FR" sz="14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4pPr>
            <a:lvl5pPr algn="l" defTabSz="457200" rtl="0" eaLnBrk="1" latinLnBrk="0" hangingPunct="1">
              <a:spcBef>
                <a:spcPct val="20000"/>
              </a:spcBef>
              <a:buFont typeface="Arial"/>
              <a:defRPr lang="fr-FR" sz="1400" kern="120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450626" y="680400"/>
            <a:ext cx="3960000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rgbClr val="777877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450626" y="1160221"/>
            <a:ext cx="3960000" cy="3240000"/>
          </a:xfrm>
        </p:spPr>
        <p:txBody>
          <a:bodyPr vert="horz" lIns="91440" tIns="45720" rIns="91440" bIns="45720" rtlCol="0">
            <a:normAutofit/>
          </a:bodyPr>
          <a:lstStyle>
            <a:lvl1pPr algn="l" defTabSz="457200" rtl="0" eaLnBrk="1" latinLnBrk="0" hangingPunct="1">
              <a:spcBef>
                <a:spcPct val="20000"/>
              </a:spcBef>
              <a:buFont typeface="Arial"/>
              <a:defRPr lang="fr-FR" sz="18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1pPr>
            <a:lvl2pPr algn="l" defTabSz="457200" rtl="0" eaLnBrk="1" latinLnBrk="0" hangingPunct="1">
              <a:spcBef>
                <a:spcPct val="20000"/>
              </a:spcBef>
              <a:buFont typeface="Arial"/>
              <a:defRPr lang="fr-FR" sz="16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2pPr>
            <a:lvl3pPr algn="l" defTabSz="457200" rtl="0" eaLnBrk="1" latinLnBrk="0" hangingPunct="1">
              <a:spcBef>
                <a:spcPct val="20000"/>
              </a:spcBef>
              <a:buFont typeface="Arial"/>
              <a:defRPr lang="fr-FR" sz="14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3pPr>
            <a:lvl4pPr algn="l" defTabSz="457200" rtl="0" eaLnBrk="1" latinLnBrk="0" hangingPunct="1">
              <a:spcBef>
                <a:spcPct val="20000"/>
              </a:spcBef>
              <a:buFont typeface="Arial"/>
              <a:defRPr lang="fr-FR" sz="1400" kern="1200" smtClean="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4pPr>
            <a:lvl5pPr algn="l" defTabSz="457200" rtl="0" eaLnBrk="1" latinLnBrk="0" hangingPunct="1">
              <a:spcBef>
                <a:spcPct val="20000"/>
              </a:spcBef>
              <a:buFont typeface="Arial"/>
              <a:defRPr lang="fr-FR" sz="1400" kern="1200">
                <a:solidFill>
                  <a:srgbClr val="777877"/>
                </a:solidFill>
                <a:latin typeface="Arial"/>
                <a:ea typeface="+mn-ea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7E5D9-A9B7-E84B-BFDF-48241E8DE339}" type="slidenum">
              <a:rPr lang="fr-FR" smtClean="0"/>
              <a:pPr/>
              <a:t>‹nr.›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0B23-C91C-BF45-8503-162AEBF3C121}" type="slidenum">
              <a:rPr lang="fr-FR" smtClean="0"/>
              <a:t>‹nr.›</a:t>
            </a:fld>
            <a:endParaRPr lang="fr-FR"/>
          </a:p>
        </p:txBody>
      </p:sp>
      <p:pic>
        <p:nvPicPr>
          <p:cNvPr id="6" name="Image 5" descr="BBP_PTT_Perspective_fin_16-9-0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7E5D9-A9B7-E84B-BFDF-48241E8DE339}" type="slidenum">
              <a:rPr lang="fr-FR" smtClean="0"/>
              <a:pPr/>
              <a:t>‹nr.›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40185" y="1812131"/>
            <a:ext cx="6978668" cy="1102519"/>
          </a:xfrm>
        </p:spPr>
        <p:txBody>
          <a:bodyPr>
            <a:normAutofit/>
          </a:bodyPr>
          <a:lstStyle/>
          <a:p>
            <a:r>
              <a:rPr lang="fr-FR" dirty="0" err="1" smtClean="0"/>
              <a:t>Werelddag</a:t>
            </a:r>
            <a:r>
              <a:rPr lang="fr-FR" dirty="0" smtClean="0"/>
              <a:t> </a:t>
            </a:r>
            <a:r>
              <a:rPr lang="fr-FR" dirty="0" err="1" smtClean="0"/>
              <a:t>stedenbouw</a:t>
            </a:r>
            <a:r>
              <a:rPr lang="fr-FR" dirty="0" smtClean="0"/>
              <a:t> VRP</a:t>
            </a:r>
            <a:endParaRPr lang="fr-FR" sz="28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Interregionale</a:t>
            </a:r>
            <a:r>
              <a:rPr lang="fr-FR" dirty="0" smtClean="0"/>
              <a:t> </a:t>
            </a:r>
            <a:r>
              <a:rPr lang="fr-FR" dirty="0" err="1" smtClean="0"/>
              <a:t>projecten</a:t>
            </a:r>
            <a:endParaRPr lang="fr-FR" dirty="0" smtClean="0"/>
          </a:p>
          <a:p>
            <a:r>
              <a:rPr lang="fr-FR" i="1" dirty="0" smtClean="0"/>
              <a:t>21/11/2019</a:t>
            </a:r>
            <a:endParaRPr lang="fr-FR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5 deelgebieden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5" y="685409"/>
            <a:ext cx="4315362" cy="3600000"/>
          </a:xfrm>
        </p:spPr>
        <p:txBody>
          <a:bodyPr/>
          <a:lstStyle/>
          <a:p>
            <a:r>
              <a:rPr lang="nl-BE" dirty="0" smtClean="0"/>
              <a:t>5 deelgebieden gekenmerkt </a:t>
            </a:r>
            <a:r>
              <a:rPr lang="nl-BE" dirty="0"/>
              <a:t>door een specifiek ruimtelijk functioneren</a:t>
            </a:r>
            <a:r>
              <a:rPr lang="nl-BE" dirty="0" smtClean="0"/>
              <a:t>.</a:t>
            </a:r>
          </a:p>
          <a:p>
            <a:r>
              <a:rPr lang="nl-BE" dirty="0" smtClean="0"/>
              <a:t>Ontwikkeling van een gedeelde visie</a:t>
            </a:r>
          </a:p>
          <a:p>
            <a:r>
              <a:rPr lang="nl-BE" dirty="0" smtClean="0"/>
              <a:t>Elk deelgebied heeft zijn eigen ontwikkelingsritme ivf de urgentie en opportuniteiten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635" y="685409"/>
            <a:ext cx="4107966" cy="360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4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5 deelgebieden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5" y="685409"/>
            <a:ext cx="4315362" cy="3600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G</a:t>
            </a:r>
            <a:r>
              <a:rPr lang="nl-BE" dirty="0" smtClean="0"/>
              <a:t>edeelde vallei 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 smtClean="0"/>
              <a:t>Europese boulevard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 smtClean="0"/>
              <a:t>Leuvensesteenweg – E40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 smtClean="0"/>
              <a:t>NOH -  Strombeek – Kassei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 err="1" smtClean="0"/>
              <a:t>Heizel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1635" y="685409"/>
            <a:ext cx="4107966" cy="360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10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Realisatiegericht werken via werven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5" y="685409"/>
            <a:ext cx="4646666" cy="36000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NL" dirty="0"/>
              <a:t>Volgende werven maken momenteel deel uit van het actieprogramma </a:t>
            </a:r>
            <a:r>
              <a:rPr lang="nl-NL" dirty="0" smtClean="0"/>
              <a:t>voor de </a:t>
            </a:r>
            <a:r>
              <a:rPr lang="nl-NL" dirty="0"/>
              <a:t>Noordrand: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site </a:t>
            </a:r>
            <a:r>
              <a:rPr lang="nl-NL" dirty="0"/>
              <a:t>Ex-</a:t>
            </a:r>
            <a:r>
              <a:rPr lang="nl-NL" dirty="0" err="1"/>
              <a:t>Navo</a:t>
            </a:r>
            <a:r>
              <a:rPr lang="nl-NL" dirty="0"/>
              <a:t>/Defensie KKE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europese</a:t>
            </a:r>
            <a:r>
              <a:rPr lang="nl-NL" dirty="0" smtClean="0"/>
              <a:t> </a:t>
            </a:r>
            <a:r>
              <a:rPr lang="nl-NL" dirty="0"/>
              <a:t>boulevard tussen </a:t>
            </a:r>
            <a:r>
              <a:rPr lang="nl-NL" dirty="0" err="1"/>
              <a:t>Bordet</a:t>
            </a:r>
            <a:r>
              <a:rPr lang="nl-NL" dirty="0"/>
              <a:t> en de Luchthaven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groen </a:t>
            </a:r>
            <a:r>
              <a:rPr lang="nl-NL" dirty="0"/>
              <a:t>netwerk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Transit </a:t>
            </a:r>
            <a:r>
              <a:rPr lang="nl-NL" dirty="0" err="1"/>
              <a:t>Oriented</a:t>
            </a:r>
            <a:r>
              <a:rPr lang="nl-NL" dirty="0"/>
              <a:t> Development: Kerklaan-Broekstraat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Buda</a:t>
            </a:r>
            <a:r>
              <a:rPr lang="nl-NL" dirty="0"/>
              <a:t>+ : jobs &amp; skills voor Circulaire Economie</a:t>
            </a:r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Leuvensesteenweg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939" y="685410"/>
            <a:ext cx="3621570" cy="3617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43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4350" t="4127" r="4918" b="16881"/>
          <a:stretch/>
        </p:blipFill>
        <p:spPr>
          <a:xfrm>
            <a:off x="6698974" y="3089413"/>
            <a:ext cx="2448000" cy="205658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Werf 1 – ex-</a:t>
            </a:r>
            <a:r>
              <a:rPr lang="nl-NL" dirty="0" err="1" smtClean="0"/>
              <a:t>Navo</a:t>
            </a:r>
            <a:r>
              <a:rPr lang="nl-NL" dirty="0" smtClean="0"/>
              <a:t> / defensie - KKE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nl-BE" dirty="0"/>
              <a:t>K</a:t>
            </a:r>
            <a:r>
              <a:rPr lang="nl-BE" dirty="0" smtClean="0"/>
              <a:t>omen </a:t>
            </a:r>
            <a:r>
              <a:rPr lang="nl-BE" dirty="0"/>
              <a:t>tot een duurzaam</a:t>
            </a:r>
            <a:r>
              <a:rPr lang="nl-BE" dirty="0" smtClean="0"/>
              <a:t>, ambitieus </a:t>
            </a:r>
            <a:r>
              <a:rPr lang="nl-BE" dirty="0"/>
              <a:t>en </a:t>
            </a:r>
            <a:r>
              <a:rPr lang="nl-BE" dirty="0" err="1"/>
              <a:t>intergewestelijk</a:t>
            </a:r>
            <a:r>
              <a:rPr lang="nl-BE" dirty="0"/>
              <a:t> coherent plan voor de </a:t>
            </a:r>
            <a:r>
              <a:rPr lang="nl-BE" dirty="0" smtClean="0"/>
              <a:t>ontwikkeling van </a:t>
            </a:r>
            <a:r>
              <a:rPr lang="nl-BE" dirty="0"/>
              <a:t>de vrijgekomen terreinen </a:t>
            </a:r>
            <a:r>
              <a:rPr lang="nl-BE" dirty="0" smtClean="0"/>
              <a:t>(90ha) en </a:t>
            </a:r>
            <a:r>
              <a:rPr lang="nl-BE" dirty="0"/>
              <a:t>de nabije omgeving dat een </a:t>
            </a:r>
            <a:r>
              <a:rPr lang="nl-BE" dirty="0" smtClean="0"/>
              <a:t>voorbeeld stelt </a:t>
            </a:r>
            <a:r>
              <a:rPr lang="nl-BE" dirty="0"/>
              <a:t>voor de toekomstige ontwikkelingen in dit stadsdeel, met </a:t>
            </a:r>
            <a:r>
              <a:rPr lang="nl-BE" dirty="0" smtClean="0"/>
              <a:t>volgend </a:t>
            </a:r>
            <a:r>
              <a:rPr lang="nl-NL" dirty="0" smtClean="0"/>
              <a:t>stedenbouwkundig </a:t>
            </a:r>
            <a:r>
              <a:rPr lang="nl-NL" dirty="0"/>
              <a:t>principe:</a:t>
            </a:r>
          </a:p>
          <a:p>
            <a:r>
              <a:rPr lang="nl-BE" dirty="0"/>
              <a:t>Door de ligging van de Defensie-site op de gewestgrens vormt de reconversie ervan een pilootproject voor interregionaal overleg. </a:t>
            </a:r>
          </a:p>
          <a:p>
            <a:r>
              <a:rPr lang="nl-BE" dirty="0"/>
              <a:t>gewestelijk akkoord (24/5/2019) ter afstemming van een Brussels Richtplan van Aanleg (RPA) en een Vlaams Gewestelijk Ruimtelijk Uitvoeringsplan (GRUP) voor de site en omgeving.</a:t>
            </a:r>
          </a:p>
          <a:p>
            <a:r>
              <a:rPr lang="nl-BE" dirty="0"/>
              <a:t>Er werd ook een federaal akkoord (29/5/2019) gesloten dat de inplantingszones bepaald voor een nieuw Defensie -Hoofdkwartier en een 5</a:t>
            </a:r>
            <a:r>
              <a:rPr lang="nl-BE" baseline="30000" dirty="0"/>
              <a:t>e</a:t>
            </a:r>
            <a:r>
              <a:rPr lang="nl-BE" dirty="0"/>
              <a:t> Brusselse Europese school op de site.</a:t>
            </a:r>
            <a:endParaRPr lang="nl-NL" dirty="0"/>
          </a:p>
          <a:p>
            <a:endParaRPr lang="nl-BE" u="sng" dirty="0" smtClean="0"/>
          </a:p>
        </p:txBody>
      </p:sp>
    </p:spTree>
    <p:extLst>
      <p:ext uri="{BB962C8B-B14F-4D97-AF65-F5344CB8AC3E}">
        <p14:creationId xmlns:p14="http://schemas.microsoft.com/office/powerpoint/2010/main" val="281921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4" y="142071"/>
            <a:ext cx="7919267" cy="3600000"/>
          </a:xfrm>
        </p:spPr>
        <p:txBody>
          <a:bodyPr>
            <a:normAutofit/>
          </a:bodyPr>
          <a:lstStyle/>
          <a:p>
            <a:r>
              <a:rPr lang="nl-BE" dirty="0"/>
              <a:t>een geconcentreerde verdichting in een strook van +- 400 m langs </a:t>
            </a:r>
            <a:r>
              <a:rPr lang="nl-NL" dirty="0"/>
              <a:t>de Leopold 3-laan;</a:t>
            </a:r>
          </a:p>
          <a:p>
            <a:r>
              <a:rPr lang="nl-BE" dirty="0"/>
              <a:t>een coherent landschap met verschillende gebruiken (natuur, recreatie, </a:t>
            </a:r>
            <a:r>
              <a:rPr lang="nl-NL" dirty="0"/>
              <a:t>landbouw) ten zuiden daarvan.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285" y="1795670"/>
            <a:ext cx="5086715" cy="2580871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" y="1795670"/>
            <a:ext cx="4019230" cy="258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7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4452" t="4553" r="5092" b="16742"/>
          <a:stretch/>
        </p:blipFill>
        <p:spPr>
          <a:xfrm>
            <a:off x="6696000" y="3088102"/>
            <a:ext cx="2448000" cy="205539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Werf 2 – Europese boulevard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 smtClean="0"/>
              <a:t>De </a:t>
            </a:r>
            <a:r>
              <a:rPr lang="nl-BE" dirty="0"/>
              <a:t>A201/N22 is de verbinding tussen Brussels Airport en de stad </a:t>
            </a:r>
            <a:r>
              <a:rPr lang="nl-BE" dirty="0" smtClean="0"/>
              <a:t>Brussel</a:t>
            </a:r>
          </a:p>
          <a:p>
            <a:r>
              <a:rPr lang="nl-BE" dirty="0"/>
              <a:t>Een partnerschap </a:t>
            </a:r>
            <a:r>
              <a:rPr lang="nl-BE" dirty="0" smtClean="0"/>
              <a:t>opzetten </a:t>
            </a:r>
            <a:r>
              <a:rPr lang="nl-BE" dirty="0"/>
              <a:t>waarin overheden, </a:t>
            </a:r>
            <a:r>
              <a:rPr lang="nl-BE" dirty="0" smtClean="0"/>
              <a:t>administraties </a:t>
            </a:r>
            <a:r>
              <a:rPr lang="nl-BE" dirty="0"/>
              <a:t>en </a:t>
            </a:r>
            <a:r>
              <a:rPr lang="nl-BE" dirty="0" smtClean="0"/>
              <a:t>private partners </a:t>
            </a:r>
            <a:r>
              <a:rPr lang="nl-BE" dirty="0"/>
              <a:t>uit beide gewesten zich samen engageren</a:t>
            </a:r>
            <a:r>
              <a:rPr lang="nl-BE" dirty="0" smtClean="0"/>
              <a:t>.</a:t>
            </a:r>
          </a:p>
          <a:p>
            <a:r>
              <a:rPr lang="nl-BE" dirty="0"/>
              <a:t>De economische en stedenbouwkundige </a:t>
            </a:r>
            <a:r>
              <a:rPr lang="nl-BE" dirty="0" smtClean="0"/>
              <a:t>ambities </a:t>
            </a:r>
            <a:r>
              <a:rPr lang="nl-BE" dirty="0"/>
              <a:t>hoog houden </a:t>
            </a:r>
            <a:r>
              <a:rPr lang="nl-BE" dirty="0" smtClean="0"/>
              <a:t>zodat de </a:t>
            </a:r>
            <a:r>
              <a:rPr lang="nl-BE" dirty="0"/>
              <a:t>as op Europees niveau </a:t>
            </a:r>
            <a:r>
              <a:rPr lang="nl-BE" dirty="0" smtClean="0"/>
              <a:t>en </a:t>
            </a:r>
            <a:r>
              <a:rPr lang="nl-BE" dirty="0"/>
              <a:t>op </a:t>
            </a:r>
            <a:r>
              <a:rPr lang="nl-BE" dirty="0" smtClean="0"/>
              <a:t>een toekomstgerichte </a:t>
            </a:r>
            <a:r>
              <a:rPr lang="nl-BE" dirty="0"/>
              <a:t>manier uitgewerkt </a:t>
            </a:r>
            <a:r>
              <a:rPr lang="nl-BE" dirty="0" smtClean="0"/>
              <a:t>wordt</a:t>
            </a:r>
          </a:p>
          <a:p>
            <a:r>
              <a:rPr lang="nl-BE" dirty="0"/>
              <a:t>Garanderen dat het gebied </a:t>
            </a:r>
            <a:r>
              <a:rPr lang="nl-BE" dirty="0" err="1"/>
              <a:t>herontwikkeld</a:t>
            </a:r>
            <a:r>
              <a:rPr lang="nl-BE" dirty="0"/>
              <a:t> wordt met respect voor </a:t>
            </a:r>
            <a:r>
              <a:rPr lang="nl-BE" dirty="0" smtClean="0"/>
              <a:t>het specifiek </a:t>
            </a:r>
            <a:r>
              <a:rPr lang="nl-BE" dirty="0"/>
              <a:t>ruimtelijk functioneren van de omgeving door de (</a:t>
            </a:r>
            <a:r>
              <a:rPr lang="nl-BE" dirty="0" smtClean="0"/>
              <a:t>toekomstige) openbaar </a:t>
            </a:r>
            <a:r>
              <a:rPr lang="nl-BE" dirty="0"/>
              <a:t>vervoer en fietsontsluiting als ruggengraat</a:t>
            </a:r>
            <a:endParaRPr lang="nl-BE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18798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xmlns="" id="{EF05AD23-70C8-4075-9FB5-D33A255CE0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072" t="12855" r="16594" b="16987"/>
          <a:stretch/>
        </p:blipFill>
        <p:spPr>
          <a:xfrm>
            <a:off x="2179550" y="527418"/>
            <a:ext cx="6689430" cy="426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68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4450" t="4562" r="4918" b="17049"/>
          <a:stretch/>
        </p:blipFill>
        <p:spPr>
          <a:xfrm>
            <a:off x="6696000" y="3100338"/>
            <a:ext cx="2448000" cy="204316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Werf 3 – groen netwerk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partnerschap tussen perspective.brussels, Departement Omgeving, de Brusselse en de Vlaamse Bouwmeesters, de Vlaamse Landmaatschappij, Leefmilieu Brussel, Agentschap Natuur en Bos, OVAM en de Provincie Vlaams-Brabant.</a:t>
            </a:r>
          </a:p>
          <a:p>
            <a:r>
              <a:rPr lang="nl-BE" dirty="0"/>
              <a:t>4 luiken: </a:t>
            </a:r>
            <a:endParaRPr lang="nl-BE" dirty="0" smtClean="0"/>
          </a:p>
          <a:p>
            <a:pPr lvl="1"/>
            <a:r>
              <a:rPr lang="nl-BE" dirty="0" smtClean="0"/>
              <a:t>(</a:t>
            </a:r>
            <a:r>
              <a:rPr lang="nl-BE" dirty="0"/>
              <a:t>1) hele Rand: inventarisatie van de open ruimte </a:t>
            </a:r>
            <a:endParaRPr lang="nl-BE" dirty="0" smtClean="0"/>
          </a:p>
          <a:p>
            <a:pPr lvl="1"/>
            <a:r>
              <a:rPr lang="nl-BE" dirty="0" smtClean="0"/>
              <a:t>(</a:t>
            </a:r>
            <a:r>
              <a:rPr lang="nl-BE" dirty="0"/>
              <a:t>2) Noordrand: gecoördineerde visie </a:t>
            </a:r>
            <a:endParaRPr lang="nl-BE" dirty="0" smtClean="0"/>
          </a:p>
          <a:p>
            <a:pPr lvl="1"/>
            <a:r>
              <a:rPr lang="nl-BE" dirty="0" smtClean="0"/>
              <a:t>(</a:t>
            </a:r>
            <a:r>
              <a:rPr lang="nl-BE" dirty="0"/>
              <a:t>3) Noordrand: </a:t>
            </a:r>
            <a:r>
              <a:rPr lang="nl-BE" dirty="0" err="1"/>
              <a:t>actie-programma</a:t>
            </a:r>
            <a:r>
              <a:rPr lang="nl-BE" dirty="0"/>
              <a:t> </a:t>
            </a:r>
            <a:endParaRPr lang="nl-BE" dirty="0" smtClean="0"/>
          </a:p>
          <a:p>
            <a:pPr lvl="1"/>
            <a:r>
              <a:rPr lang="nl-BE" dirty="0" smtClean="0"/>
              <a:t>(</a:t>
            </a:r>
            <a:r>
              <a:rPr lang="nl-BE" dirty="0"/>
              <a:t>4) Noordrand: dienstencentrales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171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xmlns="" id="{215E0E6E-8C37-4844-85AC-6CAEF6DC265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16664"/>
          <a:stretch/>
        </p:blipFill>
        <p:spPr>
          <a:xfrm>
            <a:off x="2270971" y="139819"/>
            <a:ext cx="6568507" cy="480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169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4424" t="4576" r="5013" b="16608"/>
          <a:stretch/>
        </p:blipFill>
        <p:spPr>
          <a:xfrm>
            <a:off x="5877338" y="2400120"/>
            <a:ext cx="3266661" cy="274338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139818"/>
            <a:ext cx="7920000" cy="765704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Werf 4 - </a:t>
            </a:r>
            <a:r>
              <a:rPr lang="nl-NL" dirty="0"/>
              <a:t>Transit </a:t>
            </a:r>
            <a:r>
              <a:rPr lang="nl-NL" dirty="0" err="1"/>
              <a:t>Oriented</a:t>
            </a:r>
            <a:r>
              <a:rPr lang="nl-NL" dirty="0"/>
              <a:t> Development: </a:t>
            </a:r>
            <a:r>
              <a:rPr lang="nl-NL" dirty="0" smtClean="0"/>
              <a:t>Kerklaan-Broekstraat, </a:t>
            </a:r>
            <a:r>
              <a:rPr lang="nl-NL" dirty="0" err="1" smtClean="0"/>
              <a:t>Bordet</a:t>
            </a:r>
            <a:r>
              <a:rPr lang="nl-NL" dirty="0" smtClean="0"/>
              <a:t>, Haren – Haren-Zuid, … </a:t>
            </a:r>
            <a:r>
              <a:rPr lang="nl-NL" dirty="0"/>
              <a:t/>
            </a:r>
            <a:br>
              <a:rPr lang="nl-NL" dirty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4" y="1012053"/>
            <a:ext cx="7919267" cy="3273355"/>
          </a:xfrm>
        </p:spPr>
        <p:txBody>
          <a:bodyPr/>
          <a:lstStyle/>
          <a:p>
            <a:r>
              <a:rPr lang="nl-NL" dirty="0" smtClean="0"/>
              <a:t>Verdichting van mobiliteitsknooppunten, openbaar vervoer</a:t>
            </a:r>
          </a:p>
          <a:p>
            <a:r>
              <a:rPr lang="nl-NL" dirty="0" smtClean="0"/>
              <a:t>Strategische knooppuntlocaties </a:t>
            </a:r>
          </a:p>
          <a:p>
            <a:endParaRPr lang="nl-NL" dirty="0" smtClean="0"/>
          </a:p>
          <a:p>
            <a:r>
              <a:rPr lang="nl-NL" dirty="0" smtClean="0"/>
              <a:t>TOD als onderdeel van LABO RUIMTE</a:t>
            </a:r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024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2081262"/>
            <a:ext cx="7920000" cy="540000"/>
          </a:xfrm>
        </p:spPr>
        <p:txBody>
          <a:bodyPr/>
          <a:lstStyle/>
          <a:p>
            <a:r>
              <a:rPr lang="nl-NL" b="1" dirty="0" smtClean="0"/>
              <a:t>Bestaande akkoorden en structuren</a:t>
            </a:r>
            <a:endParaRPr lang="nl-NL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90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4425" t="4466" r="5013" b="16940"/>
          <a:stretch/>
        </p:blipFill>
        <p:spPr>
          <a:xfrm>
            <a:off x="6361042" y="2812896"/>
            <a:ext cx="2782957" cy="233060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Werf 5 – </a:t>
            </a:r>
            <a:r>
              <a:rPr lang="nl-NL" dirty="0" err="1" smtClean="0"/>
              <a:t>Buda</a:t>
            </a:r>
            <a:r>
              <a:rPr lang="nl-NL" dirty="0" smtClean="0"/>
              <a:t>+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27 maart 1e stuurgroep BUDA</a:t>
            </a:r>
            <a:r>
              <a:rPr lang="nl-BE" dirty="0" smtClean="0"/>
              <a:t>+</a:t>
            </a:r>
          </a:p>
          <a:p>
            <a:endParaRPr lang="nl-BE" dirty="0" smtClean="0"/>
          </a:p>
          <a:p>
            <a:r>
              <a:rPr lang="nl-BE" dirty="0" smtClean="0"/>
              <a:t>Werkwijze </a:t>
            </a:r>
            <a:r>
              <a:rPr lang="nl-BE" dirty="0"/>
              <a:t>voor integratie initiatieven in het gebied (</a:t>
            </a:r>
            <a:r>
              <a:rPr lang="nl-BE" dirty="0" smtClean="0"/>
              <a:t>Excel-lijst)</a:t>
            </a:r>
          </a:p>
          <a:p>
            <a:r>
              <a:rPr lang="nl-BE" dirty="0" smtClean="0"/>
              <a:t>Werkwijze </a:t>
            </a:r>
            <a:r>
              <a:rPr lang="nl-BE" dirty="0"/>
              <a:t>optimalisatiestudie (raamwerkkaarten en wervende werven</a:t>
            </a:r>
            <a:r>
              <a:rPr lang="nl-BE" dirty="0" smtClean="0"/>
              <a:t>)</a:t>
            </a:r>
          </a:p>
          <a:p>
            <a:pPr lvl="1"/>
            <a:r>
              <a:rPr lang="nl-BE" dirty="0" smtClean="0"/>
              <a:t>participatief</a:t>
            </a:r>
            <a:r>
              <a:rPr lang="nl-BE" dirty="0"/>
              <a:t>: aan tafel met lokale eigenaars en </a:t>
            </a:r>
            <a:r>
              <a:rPr lang="nl-BE" dirty="0" smtClean="0"/>
              <a:t>gebruikers</a:t>
            </a:r>
            <a:endParaRPr lang="nl-BE" dirty="0"/>
          </a:p>
          <a:p>
            <a:pPr lvl="1"/>
            <a:r>
              <a:rPr lang="nl-BE" dirty="0"/>
              <a:t>via ontwerpend </a:t>
            </a:r>
            <a:r>
              <a:rPr lang="nl-BE" dirty="0" smtClean="0"/>
              <a:t>onderzoek</a:t>
            </a:r>
            <a:endParaRPr lang="nl-BE" dirty="0"/>
          </a:p>
          <a:p>
            <a:pPr lvl="1"/>
            <a:r>
              <a:rPr lang="nl-BE" dirty="0"/>
              <a:t>ontwikkelingsmogelijkheden </a:t>
            </a:r>
            <a:r>
              <a:rPr lang="nl-BE" dirty="0" err="1" smtClean="0"/>
              <a:t>adhv</a:t>
            </a:r>
            <a:r>
              <a:rPr lang="nl-BE" dirty="0" smtClean="0"/>
              <a:t> verschillende scenario’s</a:t>
            </a:r>
            <a:endParaRPr lang="nl-BE" dirty="0"/>
          </a:p>
          <a:p>
            <a:pPr lvl="1"/>
            <a:r>
              <a:rPr lang="nl-BE" dirty="0"/>
              <a:t>oprichting aparte werkgroep per Wervende Werf (WW)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3091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Werf 6 - Leuvensesteenweg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</a:t>
            </a:r>
            <a:r>
              <a:rPr lang="nl-NL" dirty="0" smtClean="0"/>
              <a:t>og geen concrete </a:t>
            </a:r>
            <a:r>
              <a:rPr lang="nl-NL" dirty="0" err="1" smtClean="0"/>
              <a:t>gewestoverschrijdende</a:t>
            </a:r>
            <a:r>
              <a:rPr lang="nl-NL" dirty="0" smtClean="0"/>
              <a:t> initiatieven</a:t>
            </a:r>
          </a:p>
          <a:p>
            <a:endParaRPr lang="nl-NL" dirty="0"/>
          </a:p>
          <a:p>
            <a:r>
              <a:rPr lang="nl-NL" dirty="0" smtClean="0"/>
              <a:t>Binnen Brussel reeds dynamiek van Mediapark (site VRT – RTBF) en omvormen van de E40 tot stadsboulevard </a:t>
            </a:r>
          </a:p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144" y="2129497"/>
            <a:ext cx="4334081" cy="2941116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/>
          <a:srcRect l="4412" t="4471" r="5281" b="17311"/>
          <a:stretch/>
        </p:blipFill>
        <p:spPr>
          <a:xfrm>
            <a:off x="6696000" y="3095650"/>
            <a:ext cx="2448000" cy="20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Evaluatie T.OP Noordrand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Overkoepelende coördinatie van T.OP Noordrand (stuurgroep) interessant overlegplatform voor aftoetsen van projecten en initiatieven</a:t>
            </a:r>
          </a:p>
          <a:p>
            <a:r>
              <a:rPr lang="nl-NL" dirty="0" smtClean="0"/>
              <a:t>Hybride structuur en status van T.OP Noordrand is soms een troef en soms een obstakel</a:t>
            </a:r>
          </a:p>
          <a:p>
            <a:r>
              <a:rPr lang="nl-NL" dirty="0" smtClean="0"/>
              <a:t>T.OP Noordrand omvat veel en verliest hierdoor soms aan slagkracht en duidelijkheid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973770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2358011"/>
            <a:ext cx="7920000" cy="540000"/>
          </a:xfrm>
        </p:spPr>
        <p:txBody>
          <a:bodyPr>
            <a:noAutofit/>
          </a:bodyPr>
          <a:lstStyle/>
          <a:p>
            <a:r>
              <a:rPr lang="nl-NL" sz="3200" dirty="0" smtClean="0"/>
              <a:t>Fiets GEN</a:t>
            </a:r>
            <a:endParaRPr lang="nl-NL" sz="3200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552" y="228497"/>
            <a:ext cx="4703761" cy="4799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159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werkmethode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Per tracé apart traject</a:t>
            </a:r>
          </a:p>
          <a:p>
            <a:r>
              <a:rPr lang="nl-NL" dirty="0" smtClean="0"/>
              <a:t>Tracés op BHG worden gefinancierd door </a:t>
            </a:r>
            <a:r>
              <a:rPr lang="nl-NL" dirty="0" err="1" smtClean="0"/>
              <a:t>Beliris</a:t>
            </a:r>
            <a:endParaRPr lang="nl-NL" dirty="0" smtClean="0"/>
          </a:p>
          <a:p>
            <a:endParaRPr lang="nl-NL" dirty="0"/>
          </a:p>
          <a:p>
            <a:r>
              <a:rPr lang="nl-NL" dirty="0" smtClean="0"/>
              <a:t>3 maandelijkse stuurgroep met overzicht van voortgang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07654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Evaluatie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Niet altijd eenduidige visie tussen Vlaamse principes (Vademecum) en Brusselse principes</a:t>
            </a:r>
          </a:p>
          <a:p>
            <a:r>
              <a:rPr lang="nl-NL" dirty="0" smtClean="0"/>
              <a:t>Procedures tussen Vlaanderen en Brussel verschillen sterk</a:t>
            </a:r>
          </a:p>
          <a:p>
            <a:r>
              <a:rPr lang="nl-NL" dirty="0" smtClean="0"/>
              <a:t>Relatief trage vooruitgang door vele betrokken partijen en instanties </a:t>
            </a:r>
          </a:p>
          <a:p>
            <a:r>
              <a:rPr lang="nl-NL" dirty="0" smtClean="0"/>
              <a:t>Financiering is vaak een </a:t>
            </a:r>
            <a:r>
              <a:rPr lang="nl-NL" dirty="0" err="1" smtClean="0"/>
              <a:t>stuikelblok</a:t>
            </a: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72027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42045" y="2294744"/>
            <a:ext cx="7920000" cy="540000"/>
          </a:xfrm>
        </p:spPr>
        <p:txBody>
          <a:bodyPr/>
          <a:lstStyle/>
          <a:p>
            <a:r>
              <a:rPr lang="nl-NL" dirty="0" smtClean="0"/>
              <a:t>LABO RUIMTE</a:t>
            </a:r>
            <a:endParaRPr lang="nl-NL" dirty="0"/>
          </a:p>
        </p:txBody>
      </p:sp>
      <p:pic>
        <p:nvPicPr>
          <p:cNvPr id="4" name="Tijdelijke aanduiding voor inhoud 3" descr="Afbeelding met kaart, tekst&#10;&#10;Automatisch gegenereerde beschrijving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7"/>
          <a:stretch/>
        </p:blipFill>
        <p:spPr bwMode="auto">
          <a:xfrm>
            <a:off x="3388370" y="765313"/>
            <a:ext cx="5008305" cy="359886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471500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</a:t>
            </a:r>
            <a:r>
              <a:rPr lang="nl-NL" dirty="0" smtClean="0"/>
              <a:t>nalyse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Gebied waar </a:t>
            </a:r>
            <a:r>
              <a:rPr lang="nl-BE" b="1" dirty="0" smtClean="0"/>
              <a:t>twee </a:t>
            </a:r>
            <a:r>
              <a:rPr lang="nl-BE" b="1" dirty="0"/>
              <a:t>gewesten </a:t>
            </a:r>
            <a:r>
              <a:rPr lang="nl-BE" b="1" dirty="0" smtClean="0"/>
              <a:t>met elkaar </a:t>
            </a:r>
            <a:r>
              <a:rPr lang="nl-BE" b="1" dirty="0"/>
              <a:t>vervlochten zijn</a:t>
            </a:r>
            <a:r>
              <a:rPr lang="nl-BE" dirty="0"/>
              <a:t> </a:t>
            </a:r>
            <a:r>
              <a:rPr lang="nl-BE" dirty="0" smtClean="0"/>
              <a:t>maar </a:t>
            </a:r>
            <a:r>
              <a:rPr lang="nl-BE" dirty="0"/>
              <a:t>op een totaal andere manier omgaan met een kwestie zoals de verstedelijkingsdruk. </a:t>
            </a:r>
            <a:endParaRPr lang="nl-BE" dirty="0" smtClean="0"/>
          </a:p>
          <a:p>
            <a:r>
              <a:rPr lang="nl-BE" dirty="0"/>
              <a:t>Hoe functioneert dit gebied vandaag en hoe kunnen we in de toekomst op een robuuste manier omgaan met de uitdagingen die op ons afkomen?</a:t>
            </a:r>
            <a:endParaRPr lang="nl-NL" dirty="0"/>
          </a:p>
          <a:p>
            <a:r>
              <a:rPr lang="nl-BE" dirty="0" smtClean="0"/>
              <a:t>Via </a:t>
            </a:r>
            <a:r>
              <a:rPr lang="nl-BE" b="1" dirty="0" smtClean="0"/>
              <a:t>mogelijke </a:t>
            </a:r>
            <a:r>
              <a:rPr lang="nl-BE" b="1" dirty="0"/>
              <a:t>ontwikkelingsscenario’s </a:t>
            </a:r>
            <a:r>
              <a:rPr lang="nl-BE" dirty="0" smtClean="0"/>
              <a:t>zoeken naar de transformatie </a:t>
            </a:r>
            <a:r>
              <a:rPr lang="nl-BE" dirty="0"/>
              <a:t>van deze autogerichte, </a:t>
            </a:r>
            <a:r>
              <a:rPr lang="nl-BE" dirty="0" err="1"/>
              <a:t>suburbane</a:t>
            </a:r>
            <a:r>
              <a:rPr lang="nl-BE" dirty="0"/>
              <a:t> wijken in en rond Brussel, </a:t>
            </a:r>
            <a:r>
              <a:rPr lang="nl-BE" b="1" dirty="0"/>
              <a:t>naar meer duurzame en kwaliteitsvolle wijken</a:t>
            </a:r>
            <a:r>
              <a:rPr lang="nl-BE" dirty="0"/>
              <a:t>. </a:t>
            </a:r>
            <a:endParaRPr lang="nl-BE" dirty="0" smtClean="0"/>
          </a:p>
        </p:txBody>
      </p:sp>
    </p:spTree>
    <p:extLst>
      <p:ext uri="{BB962C8B-B14F-4D97-AF65-F5344CB8AC3E}">
        <p14:creationId xmlns:p14="http://schemas.microsoft.com/office/powerpoint/2010/main" val="8584029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doelstelling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 smtClean="0"/>
              <a:t>Werken in </a:t>
            </a:r>
            <a:r>
              <a:rPr lang="nl-BE" b="1" dirty="0"/>
              <a:t>20ste-eeuwse randgebied van en rond Brussel</a:t>
            </a:r>
            <a:r>
              <a:rPr lang="nl-BE" dirty="0"/>
              <a:t> </a:t>
            </a:r>
            <a:r>
              <a:rPr lang="nl-BE" dirty="0" smtClean="0"/>
              <a:t>rond:</a:t>
            </a:r>
          </a:p>
          <a:p>
            <a:pPr lvl="1"/>
            <a:r>
              <a:rPr lang="nl-BE" dirty="0" smtClean="0"/>
              <a:t>mobiliteit</a:t>
            </a:r>
            <a:r>
              <a:rPr lang="nl-BE" dirty="0"/>
              <a:t>, </a:t>
            </a:r>
            <a:endParaRPr lang="nl-BE" dirty="0" smtClean="0"/>
          </a:p>
          <a:p>
            <a:pPr lvl="1"/>
            <a:r>
              <a:rPr lang="nl-BE" dirty="0" smtClean="0"/>
              <a:t>milieu </a:t>
            </a:r>
            <a:r>
              <a:rPr lang="nl-BE" dirty="0"/>
              <a:t>en gezondheid, </a:t>
            </a:r>
            <a:endParaRPr lang="nl-BE" dirty="0" smtClean="0"/>
          </a:p>
          <a:p>
            <a:pPr lvl="1"/>
            <a:r>
              <a:rPr lang="nl-BE" dirty="0" smtClean="0"/>
              <a:t>kwaliteit </a:t>
            </a:r>
            <a:r>
              <a:rPr lang="nl-BE" dirty="0"/>
              <a:t>en betaalbaarheid van wonen, </a:t>
            </a:r>
            <a:endParaRPr lang="nl-BE" dirty="0" smtClean="0"/>
          </a:p>
          <a:p>
            <a:pPr lvl="1"/>
            <a:r>
              <a:rPr lang="nl-BE" dirty="0" err="1" smtClean="0"/>
              <a:t>etc</a:t>
            </a:r>
            <a:r>
              <a:rPr lang="nl-BE" dirty="0" smtClean="0"/>
              <a:t> </a:t>
            </a:r>
            <a:r>
              <a:rPr lang="nl-BE" dirty="0"/>
              <a:t>. </a:t>
            </a:r>
            <a:endParaRPr lang="nl-BE" dirty="0" smtClean="0"/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891983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888565"/>
            <a:ext cx="7920000" cy="1940773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sz="2000" dirty="0">
                <a:solidFill>
                  <a:srgbClr val="777877"/>
                </a:solidFill>
                <a:ea typeface="+mn-ea"/>
              </a:rPr>
              <a:t>Transformatie van het 20ste -eeuwse randgebied van en rond Brussel</a:t>
            </a:r>
            <a:endParaRPr lang="nl-NL" sz="2000" dirty="0">
              <a:solidFill>
                <a:srgbClr val="777877"/>
              </a:solidFill>
              <a:ea typeface="+mn-ea"/>
            </a:endParaRPr>
          </a:p>
        </p:txBody>
      </p:sp>
      <p:pic>
        <p:nvPicPr>
          <p:cNvPr id="4" name="Tijdelijke aanduiding voor inhoud 3" descr="Afbeelding met schermafbeelding&#10;&#10;Automatisch gegenereerde beschrijving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32" y="1756964"/>
            <a:ext cx="8439723" cy="21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72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139818"/>
            <a:ext cx="7920000" cy="953486"/>
          </a:xfrm>
        </p:spPr>
        <p:txBody>
          <a:bodyPr>
            <a:normAutofit/>
          </a:bodyPr>
          <a:lstStyle/>
          <a:p>
            <a:r>
              <a:rPr lang="nl-NL" dirty="0" smtClean="0"/>
              <a:t>Samenwerkingsakkoord 1991 betreffende grensoverschrijdende wegenis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5" y="1172816"/>
            <a:ext cx="7919267" cy="3192105"/>
          </a:xfrm>
        </p:spPr>
        <p:txBody>
          <a:bodyPr/>
          <a:lstStyle/>
          <a:p>
            <a:r>
              <a:rPr lang="nl-NL" dirty="0" smtClean="0"/>
              <a:t>Verplicht het overleg tussen regio’s bij werken en/of wijzigingen van het verkeersregime van wegen opgenomen in het akkoord</a:t>
            </a:r>
          </a:p>
          <a:p>
            <a:endParaRPr lang="nl-NL" dirty="0"/>
          </a:p>
          <a:p>
            <a:r>
              <a:rPr lang="nl-NL" dirty="0" smtClean="0"/>
              <a:t>Verplichte adviesvraag bij ontwikkeling van een project op een van de betreffende wegen</a:t>
            </a:r>
          </a:p>
          <a:p>
            <a:endParaRPr lang="nl-NL" dirty="0"/>
          </a:p>
          <a:p>
            <a:r>
              <a:rPr lang="nl-NL" dirty="0" smtClean="0"/>
              <a:t>…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156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F0B23-C91C-BF45-8503-162AEBF3C121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Interregionaal forum (2012)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Interministerieel akkoord</a:t>
            </a:r>
          </a:p>
          <a:p>
            <a:endParaRPr lang="nl-NL" dirty="0" smtClean="0"/>
          </a:p>
          <a:p>
            <a:r>
              <a:rPr lang="nl-NL" dirty="0" smtClean="0"/>
              <a:t>Vertegenwoordiging van de 3 gewesten</a:t>
            </a:r>
          </a:p>
          <a:p>
            <a:endParaRPr lang="nl-NL" dirty="0"/>
          </a:p>
          <a:p>
            <a:r>
              <a:rPr lang="nl-NL" dirty="0" smtClean="0"/>
              <a:t>Informeel overleg </a:t>
            </a:r>
          </a:p>
          <a:p>
            <a:r>
              <a:rPr lang="nl-NL" dirty="0" smtClean="0"/>
              <a:t>Voorstelling van verschillende projecten met een mogelijke grensoverschrijdende impact</a:t>
            </a:r>
          </a:p>
          <a:p>
            <a:endParaRPr lang="nl-NL" dirty="0"/>
          </a:p>
          <a:p>
            <a:r>
              <a:rPr lang="nl-NL" dirty="0" smtClean="0"/>
              <a:t>Intentie tot </a:t>
            </a:r>
            <a:r>
              <a:rPr lang="nl-NL" dirty="0" err="1" smtClean="0"/>
              <a:t>reactivatie</a:t>
            </a:r>
            <a:r>
              <a:rPr lang="nl-NL" dirty="0" smtClean="0"/>
              <a:t> van het forum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9368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2532" y="2081262"/>
            <a:ext cx="7920000" cy="540000"/>
          </a:xfrm>
        </p:spPr>
        <p:txBody>
          <a:bodyPr/>
          <a:lstStyle/>
          <a:p>
            <a:r>
              <a:rPr lang="nl-NL" b="1" dirty="0" smtClean="0"/>
              <a:t>samenwerkingsvormen</a:t>
            </a:r>
            <a:endParaRPr lang="nl-NL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96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115" y="371061"/>
            <a:ext cx="6484833" cy="392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Territoriaal ontwikkelingsprogramma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Het territoriaal ontwikkelingsprogramma Noordrand is een </a:t>
            </a:r>
            <a:r>
              <a:rPr lang="nl-BE" dirty="0" smtClean="0"/>
              <a:t>eerste aanzet </a:t>
            </a:r>
            <a:r>
              <a:rPr lang="nl-BE" dirty="0"/>
              <a:t>tot intensief overleg en gezamenlijke </a:t>
            </a:r>
            <a:r>
              <a:rPr lang="nl-BE" dirty="0" smtClean="0"/>
              <a:t>beleidsvoorbereidende kennisopbouw </a:t>
            </a:r>
            <a:r>
              <a:rPr lang="nl-BE" dirty="0"/>
              <a:t>sinds 1989</a:t>
            </a:r>
            <a:r>
              <a:rPr lang="nl-BE" dirty="0" smtClean="0"/>
              <a:t>.</a:t>
            </a:r>
          </a:p>
          <a:p>
            <a:r>
              <a:rPr lang="nl-BE" dirty="0"/>
              <a:t>Het voorliggende Noordrand programma heeft bewust </a:t>
            </a:r>
            <a:r>
              <a:rPr lang="nl-BE" dirty="0" smtClean="0"/>
              <a:t>gekozen om </a:t>
            </a:r>
            <a:r>
              <a:rPr lang="nl-BE" b="1" dirty="0"/>
              <a:t>zo concreet mogelijk </a:t>
            </a:r>
            <a:r>
              <a:rPr lang="nl-BE" dirty="0"/>
              <a:t>aan de slag te gaan, met werven </a:t>
            </a:r>
            <a:r>
              <a:rPr lang="nl-BE" dirty="0" smtClean="0"/>
              <a:t>en projecten </a:t>
            </a:r>
            <a:r>
              <a:rPr lang="nl-BE" b="1" dirty="0"/>
              <a:t>waar een bereidheid van alle betrokkenen is </a:t>
            </a:r>
            <a:r>
              <a:rPr lang="nl-BE" dirty="0"/>
              <a:t>om </a:t>
            </a:r>
            <a:r>
              <a:rPr lang="nl-BE" dirty="0" smtClean="0"/>
              <a:t>de samenwerking </a:t>
            </a:r>
            <a:r>
              <a:rPr lang="nl-BE" dirty="0"/>
              <a:t>vorm te geven</a:t>
            </a:r>
            <a:r>
              <a:rPr lang="nl-BE" dirty="0" smtClean="0"/>
              <a:t>.</a:t>
            </a:r>
          </a:p>
          <a:p>
            <a:r>
              <a:rPr lang="nl-BE" dirty="0"/>
              <a:t>Departement Omgeving (Vlaamse overheid), </a:t>
            </a:r>
            <a:r>
              <a:rPr lang="nl-BE" dirty="0" smtClean="0"/>
              <a:t>perspective.brussels </a:t>
            </a:r>
            <a:r>
              <a:rPr lang="nl-BE" dirty="0"/>
              <a:t>(</a:t>
            </a:r>
            <a:r>
              <a:rPr lang="nl-BE" dirty="0" smtClean="0"/>
              <a:t>Brussels Hoofdstedelijk </a:t>
            </a:r>
            <a:r>
              <a:rPr lang="nl-BE" dirty="0"/>
              <a:t>Gewest), provincie Vlaams-Brabant en </a:t>
            </a:r>
            <a:r>
              <a:rPr lang="nl-BE" dirty="0" smtClean="0"/>
              <a:t>OVAM</a:t>
            </a:r>
          </a:p>
          <a:p>
            <a:r>
              <a:rPr lang="nl-BE" dirty="0" smtClean="0"/>
              <a:t>Ruime stuurgroep met ambtelijke en politieke vertegenwoordiging van beide gewesten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8940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Afbakening gebied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63264" y="685409"/>
            <a:ext cx="4878579" cy="3600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BE" dirty="0"/>
              <a:t>De Noordrand is het gebied tussen :</a:t>
            </a:r>
          </a:p>
          <a:p>
            <a:r>
              <a:rPr lang="nl-BE" dirty="0"/>
              <a:t>Van </a:t>
            </a:r>
            <a:r>
              <a:rPr lang="nl-BE" dirty="0" err="1"/>
              <a:t>Praet</a:t>
            </a:r>
            <a:r>
              <a:rPr lang="nl-BE" dirty="0"/>
              <a:t> – </a:t>
            </a:r>
            <a:r>
              <a:rPr lang="nl-BE" dirty="0" err="1"/>
              <a:t>Heizel</a:t>
            </a:r>
            <a:r>
              <a:rPr lang="nl-BE" dirty="0"/>
              <a:t> – Vilvoorde – Luchthaven – </a:t>
            </a:r>
            <a:r>
              <a:rPr lang="nl-BE" dirty="0" err="1"/>
              <a:t>Nossegem</a:t>
            </a:r>
            <a:r>
              <a:rPr lang="nl-BE" dirty="0"/>
              <a:t> </a:t>
            </a:r>
            <a:r>
              <a:rPr lang="nl-BE" dirty="0" smtClean="0"/>
              <a:t>– Marcel </a:t>
            </a:r>
            <a:r>
              <a:rPr lang="nl-NL" dirty="0" smtClean="0"/>
              <a:t>Thiry </a:t>
            </a:r>
            <a:r>
              <a:rPr lang="nl-NL" dirty="0"/>
              <a:t>– Diamant en </a:t>
            </a:r>
            <a:r>
              <a:rPr lang="nl-NL" dirty="0" err="1"/>
              <a:t>Josaphat</a:t>
            </a:r>
            <a:r>
              <a:rPr lang="nl-NL" dirty="0" smtClean="0"/>
              <a:t>.</a:t>
            </a:r>
          </a:p>
          <a:p>
            <a:r>
              <a:rPr lang="nl-BE" dirty="0"/>
              <a:t>Dit is een dynamisch en complex gebied met grote </a:t>
            </a:r>
            <a:r>
              <a:rPr lang="nl-BE" dirty="0" smtClean="0"/>
              <a:t>ruimtelijke uitdagingen</a:t>
            </a:r>
          </a:p>
          <a:p>
            <a:r>
              <a:rPr lang="nl-BE" dirty="0"/>
              <a:t>Er staat een kluwen aan projecten op stapel en er </a:t>
            </a:r>
            <a:r>
              <a:rPr lang="nl-BE" dirty="0" smtClean="0"/>
              <a:t>zijn veel </a:t>
            </a:r>
            <a:r>
              <a:rPr lang="nl-BE" dirty="0"/>
              <a:t>actoren actief. Heel wat initiatieven overlappen of </a:t>
            </a:r>
            <a:r>
              <a:rPr lang="nl-BE" dirty="0" smtClean="0"/>
              <a:t>beïnvloeden elkaar</a:t>
            </a:r>
            <a:r>
              <a:rPr lang="nl-BE" dirty="0"/>
              <a:t>. Afstemming is vaak moeilijk.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8103" y="685409"/>
            <a:ext cx="3634823" cy="341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61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</a:t>
            </a:r>
            <a:r>
              <a:rPr lang="nl-NL" dirty="0" smtClean="0"/>
              <a:t>oelen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Overleg en samenwerking stimuleren met bijzondere aandacht voor </a:t>
            </a:r>
            <a:r>
              <a:rPr lang="nl-NL" dirty="0" err="1" smtClean="0"/>
              <a:t>intergewestelijke</a:t>
            </a:r>
            <a:r>
              <a:rPr lang="nl-NL" dirty="0" smtClean="0"/>
              <a:t> afstemming en visievorming</a:t>
            </a:r>
          </a:p>
          <a:p>
            <a:r>
              <a:rPr lang="nl-NL" dirty="0" smtClean="0"/>
              <a:t>Aandacht voor versterken van open-ruimtenetwerk, opvang demografische groei en stimuleren van economische groei</a:t>
            </a:r>
          </a:p>
          <a:p>
            <a:r>
              <a:rPr lang="nl-BE" dirty="0"/>
              <a:t>zodat partners en belanghebbenden kunnen overgaan </a:t>
            </a:r>
            <a:r>
              <a:rPr lang="nl-BE" dirty="0" smtClean="0"/>
              <a:t>tot de </a:t>
            </a:r>
            <a:r>
              <a:rPr lang="nl-BE" dirty="0"/>
              <a:t>effectieve realisatie van ruimtelijke </a:t>
            </a:r>
            <a:r>
              <a:rPr lang="nl-BE" dirty="0" smtClean="0"/>
              <a:t>initiatieven </a:t>
            </a:r>
            <a:r>
              <a:rPr lang="nl-NL" dirty="0"/>
              <a:t>met respect </a:t>
            </a:r>
            <a:r>
              <a:rPr lang="nl-NL" dirty="0" smtClean="0"/>
              <a:t>voor </a:t>
            </a:r>
            <a:r>
              <a:rPr lang="nl-BE" dirty="0" smtClean="0"/>
              <a:t>het </a:t>
            </a:r>
            <a:r>
              <a:rPr lang="nl-BE" b="1" dirty="0"/>
              <a:t>specifiek ruimtelijk functioneren </a:t>
            </a:r>
            <a:r>
              <a:rPr lang="nl-BE" dirty="0"/>
              <a:t>van verschillende </a:t>
            </a:r>
            <a:r>
              <a:rPr lang="nl-BE" dirty="0" smtClean="0"/>
              <a:t>gebieden van </a:t>
            </a:r>
            <a:r>
              <a:rPr lang="nl-BE" dirty="0"/>
              <a:t>het Brussels Hoofdstedelijk Gewest en de Vlaamse rand.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2950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1008</Words>
  <Application>Microsoft Office PowerPoint</Application>
  <PresentationFormat>Diavoorstelling (16:9)</PresentationFormat>
  <Paragraphs>118</Paragraphs>
  <Slides>30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30</vt:i4>
      </vt:variant>
    </vt:vector>
  </HeadingPairs>
  <TitlesOfParts>
    <vt:vector size="31" baseType="lpstr">
      <vt:lpstr>Thème Office</vt:lpstr>
      <vt:lpstr>Werelddag stedenbouw VRP</vt:lpstr>
      <vt:lpstr>Bestaande akkoorden en structuren</vt:lpstr>
      <vt:lpstr>Samenwerkingsakkoord 1991 betreffende grensoverschrijdende wegenis</vt:lpstr>
      <vt:lpstr>Interregionaal forum (2012)</vt:lpstr>
      <vt:lpstr>samenwerkingsvormen</vt:lpstr>
      <vt:lpstr>PowerPoint-presentatie</vt:lpstr>
      <vt:lpstr>Territoriaal ontwikkelingsprogramma</vt:lpstr>
      <vt:lpstr>Afbakening gebied</vt:lpstr>
      <vt:lpstr>Doelen</vt:lpstr>
      <vt:lpstr>5 deelgebieden</vt:lpstr>
      <vt:lpstr>5 deelgebieden</vt:lpstr>
      <vt:lpstr>Realisatiegericht werken via werven</vt:lpstr>
      <vt:lpstr>Werf 1 – ex-Navo / defensie - KKE</vt:lpstr>
      <vt:lpstr>PowerPoint-presentatie</vt:lpstr>
      <vt:lpstr>Werf 2 – Europese boulevard</vt:lpstr>
      <vt:lpstr>PowerPoint-presentatie</vt:lpstr>
      <vt:lpstr>Werf 3 – groen netwerk</vt:lpstr>
      <vt:lpstr>PowerPoint-presentatie</vt:lpstr>
      <vt:lpstr>Werf 4 - Transit Oriented Development: Kerklaan-Broekstraat, Bordet, Haren – Haren-Zuid, …  </vt:lpstr>
      <vt:lpstr>Werf 5 – Buda+</vt:lpstr>
      <vt:lpstr>Werf 6 - Leuvensesteenweg </vt:lpstr>
      <vt:lpstr>Evaluatie T.OP Noordrand</vt:lpstr>
      <vt:lpstr>Fiets GEN</vt:lpstr>
      <vt:lpstr>werkmethode</vt:lpstr>
      <vt:lpstr>Evaluatie</vt:lpstr>
      <vt:lpstr>LABO RUIMTE</vt:lpstr>
      <vt:lpstr>Analyse</vt:lpstr>
      <vt:lpstr>doelstelling</vt:lpstr>
      <vt:lpstr>Transformatie van het 20ste -eeuwse randgebied van en rond Brussel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Werelddag stedenbouw VRP</dc:title>
  <dc:creator>Steffen Fredholm</dc:creator>
  <cp:lastModifiedBy>Hans Tindemans</cp:lastModifiedBy>
  <cp:revision>60</cp:revision>
  <cp:lastPrinted>2017-01-27T15:06:48Z</cp:lastPrinted>
  <dcterms:created xsi:type="dcterms:W3CDTF">2017-01-27T15:06:09Z</dcterms:created>
  <dcterms:modified xsi:type="dcterms:W3CDTF">2019-11-20T12:08:35Z</dcterms:modified>
</cp:coreProperties>
</file>

<file path=docProps/thumbnail.jpeg>
</file>